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8"/>
  </p:notesMasterIdLst>
  <p:sldIdLst>
    <p:sldId id="256" r:id="rId2"/>
    <p:sldId id="258" r:id="rId3"/>
    <p:sldId id="259" r:id="rId4"/>
    <p:sldId id="290" r:id="rId5"/>
    <p:sldId id="263" r:id="rId6"/>
    <p:sldId id="264" r:id="rId7"/>
    <p:sldId id="285" r:id="rId8"/>
    <p:sldId id="286" r:id="rId9"/>
    <p:sldId id="284" r:id="rId10"/>
    <p:sldId id="265" r:id="rId11"/>
    <p:sldId id="262" r:id="rId12"/>
    <p:sldId id="287" r:id="rId13"/>
    <p:sldId id="288" r:id="rId14"/>
    <p:sldId id="289" r:id="rId15"/>
    <p:sldId id="278" r:id="rId16"/>
    <p:sldId id="279" r:id="rId17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9"/>
    </p:embeddedFont>
    <p:embeddedFont>
      <p:font typeface="Open Sans" panose="020B0604020202020204" charset="0"/>
      <p:regular r:id="rId20"/>
      <p:bold r:id="rId21"/>
      <p:italic r:id="rId22"/>
      <p:boldItalic r:id="rId23"/>
    </p:embeddedFont>
    <p:embeddedFont>
      <p:font typeface="MV Boli" panose="02000500030200090000" pitchFamily="2" charset="0"/>
      <p:regular r:id="rId24"/>
    </p:embeddedFont>
    <p:embeddedFont>
      <p:font typeface="Aharoni" panose="02010803020104030203" pitchFamily="2" charset="-79"/>
      <p:bold r:id="rId25"/>
    </p:embeddedFont>
    <p:embeddedFont>
      <p:font typeface="Bernard MT Condensed" panose="02050806060905020404" pitchFamily="18" charset="0"/>
      <p:regular r:id="rId26"/>
    </p:embeddedFont>
    <p:embeddedFont>
      <p:font typeface="Bradley Hand ITC" panose="03070402050302030203" pitchFamily="66" charset="0"/>
      <p:regular r:id="rId27"/>
    </p:embeddedFont>
    <p:embeddedFont>
      <p:font typeface="Agency FB" panose="020B0503020202020204" pitchFamily="3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164A"/>
    <a:srgbClr val="83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198C18A-462D-4702-9BC5-B178E97ABA54}">
  <a:tblStyle styleId="{6198C18A-462D-4702-9BC5-B178E97ABA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6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080684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39A6D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776975" y="665975"/>
            <a:ext cx="6255300" cy="5407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39A6DE"/>
              </a:buClr>
              <a:buSzPct val="100000"/>
              <a:defRPr sz="6000">
                <a:solidFill>
                  <a:srgbClr val="39A6DE"/>
                </a:solidFill>
              </a:defRPr>
            </a:lvl1pPr>
            <a:lvl2pPr lvl="1">
              <a:spcBef>
                <a:spcPts val="0"/>
              </a:spcBef>
              <a:buClr>
                <a:srgbClr val="39A6DE"/>
              </a:buClr>
              <a:buSzPct val="100000"/>
              <a:defRPr sz="6000">
                <a:solidFill>
                  <a:srgbClr val="39A6DE"/>
                </a:solidFill>
              </a:defRPr>
            </a:lvl2pPr>
            <a:lvl3pPr lvl="2">
              <a:spcBef>
                <a:spcPts val="0"/>
              </a:spcBef>
              <a:buClr>
                <a:srgbClr val="39A6DE"/>
              </a:buClr>
              <a:buSzPct val="100000"/>
              <a:defRPr sz="6000">
                <a:solidFill>
                  <a:srgbClr val="39A6DE"/>
                </a:solidFill>
              </a:defRPr>
            </a:lvl3pPr>
            <a:lvl4pPr lvl="3">
              <a:spcBef>
                <a:spcPts val="0"/>
              </a:spcBef>
              <a:buClr>
                <a:srgbClr val="39A6DE"/>
              </a:buClr>
              <a:buSzPct val="100000"/>
              <a:defRPr sz="6000">
                <a:solidFill>
                  <a:srgbClr val="39A6DE"/>
                </a:solidFill>
              </a:defRPr>
            </a:lvl4pPr>
            <a:lvl5pPr lvl="4">
              <a:spcBef>
                <a:spcPts val="0"/>
              </a:spcBef>
              <a:buClr>
                <a:srgbClr val="39A6DE"/>
              </a:buClr>
              <a:buSzPct val="100000"/>
              <a:defRPr sz="6000">
                <a:solidFill>
                  <a:srgbClr val="39A6DE"/>
                </a:solidFill>
              </a:defRPr>
            </a:lvl5pPr>
            <a:lvl6pPr lvl="5">
              <a:spcBef>
                <a:spcPts val="0"/>
              </a:spcBef>
              <a:buClr>
                <a:srgbClr val="39A6DE"/>
              </a:buClr>
              <a:buSzPct val="100000"/>
              <a:defRPr sz="6000">
                <a:solidFill>
                  <a:srgbClr val="39A6DE"/>
                </a:solidFill>
              </a:defRPr>
            </a:lvl6pPr>
            <a:lvl7pPr lvl="6">
              <a:spcBef>
                <a:spcPts val="0"/>
              </a:spcBef>
              <a:buClr>
                <a:srgbClr val="39A6DE"/>
              </a:buClr>
              <a:buSzPct val="100000"/>
              <a:defRPr sz="6000">
                <a:solidFill>
                  <a:srgbClr val="39A6DE"/>
                </a:solidFill>
              </a:defRPr>
            </a:lvl7pPr>
            <a:lvl8pPr lvl="7">
              <a:spcBef>
                <a:spcPts val="0"/>
              </a:spcBef>
              <a:buClr>
                <a:srgbClr val="39A6DE"/>
              </a:buClr>
              <a:buSzPct val="100000"/>
              <a:defRPr sz="6000">
                <a:solidFill>
                  <a:srgbClr val="39A6DE"/>
                </a:solidFill>
              </a:defRPr>
            </a:lvl8pPr>
            <a:lvl9pPr lvl="8">
              <a:spcBef>
                <a:spcPts val="0"/>
              </a:spcBef>
              <a:buClr>
                <a:srgbClr val="39A6DE"/>
              </a:buClr>
              <a:buSzPct val="100000"/>
              <a:defRPr sz="6000">
                <a:solidFill>
                  <a:srgbClr val="39A6D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774E9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838200" y="3482725"/>
            <a:ext cx="4332900" cy="1546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774E92"/>
              </a:buClr>
              <a:buSzPct val="100000"/>
              <a:defRPr sz="4800">
                <a:solidFill>
                  <a:srgbClr val="774E92"/>
                </a:solidFill>
              </a:defRPr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838200" y="5082150"/>
            <a:ext cx="43329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SzPct val="100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SzPct val="100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SzPct val="100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SzPct val="100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SzPct val="100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SzPct val="100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SzPct val="100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SzPct val="100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solidFill>
          <a:srgbClr val="39A6DE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810450" y="2730000"/>
            <a:ext cx="6093300" cy="109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Font typeface="Oswald"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SzPct val="100000"/>
              <a:buFont typeface="Oswald"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SzPct val="100000"/>
              <a:buFont typeface="Oswald"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SzPct val="100000"/>
              <a:buFont typeface="Oswald"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SzPct val="100000"/>
              <a:buFont typeface="Oswald"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SzPct val="100000"/>
              <a:buFont typeface="Oswald"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SzPct val="100000"/>
              <a:buFont typeface="Oswald"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SzPct val="100000"/>
              <a:buFont typeface="Oswald"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SzPct val="100000"/>
              <a:buFont typeface="Oswald"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6" name="Shape 16"/>
          <p:cNvSpPr/>
          <p:nvPr/>
        </p:nvSpPr>
        <p:spPr>
          <a:xfrm>
            <a:off x="5374772" y="843525"/>
            <a:ext cx="2963200" cy="27406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>
                    <a:alpha val="26920"/>
                  </a:srgbClr>
                </a:solidFill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27250" y="788425"/>
            <a:ext cx="4109400" cy="935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BDED2"/>
              </a:buClr>
              <a:buSzPct val="100000"/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rgbClr val="9BDED2"/>
              </a:buClr>
              <a:buSzPct val="100000"/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rgbClr val="9BDED2"/>
              </a:buClr>
              <a:buSzPct val="100000"/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rgbClr val="9BDED2"/>
              </a:buClr>
              <a:buSzPct val="100000"/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rgbClr val="9BDED2"/>
              </a:buClr>
              <a:buSzPct val="100000"/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rgbClr val="9BDED2"/>
              </a:buClr>
              <a:buSzPct val="100000"/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rgbClr val="9BDED2"/>
              </a:buClr>
              <a:buSzPct val="100000"/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rgbClr val="9BDED2"/>
              </a:buClr>
              <a:buSzPct val="100000"/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rgbClr val="9BDED2"/>
              </a:buClr>
              <a:buSzPct val="100000"/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27250" y="1600200"/>
            <a:ext cx="74895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FFFFFF"/>
              </a:buClr>
              <a:buSzPct val="100000"/>
              <a:buFont typeface="Open Sans"/>
              <a:buChar char="◇"/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480"/>
              </a:spcBef>
              <a:buClr>
                <a:srgbClr val="FFFFFF"/>
              </a:buClr>
              <a:buSzPct val="100000"/>
              <a:buFont typeface="Open Sans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480"/>
              </a:spcBef>
              <a:buClr>
                <a:srgbClr val="FFFFFF"/>
              </a:buClr>
              <a:buSzPct val="100000"/>
              <a:buFont typeface="Open Sans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27250" y="788425"/>
            <a:ext cx="4109400" cy="935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27250" y="1600200"/>
            <a:ext cx="3606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50826" y="1600200"/>
            <a:ext cx="3606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827250" y="788425"/>
            <a:ext cx="4109400" cy="935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827250" y="1600200"/>
            <a:ext cx="2493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3448447" y="1600200"/>
            <a:ext cx="2493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3"/>
          </p:nvPr>
        </p:nvSpPr>
        <p:spPr>
          <a:xfrm>
            <a:off x="6069645" y="1600200"/>
            <a:ext cx="2493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DB2F6B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9BDED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angular0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827250" y="788425"/>
            <a:ext cx="4109400" cy="93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9BDED2"/>
              </a:buClr>
              <a:buSzPct val="100000"/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9BDED2"/>
              </a:buClr>
              <a:buSzPct val="100000"/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9BDED2"/>
              </a:buClr>
              <a:buSzPct val="100000"/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9BDED2"/>
              </a:buClr>
              <a:buSzPct val="100000"/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9BDED2"/>
              </a:buClr>
              <a:buSzPct val="100000"/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9BDED2"/>
              </a:buClr>
              <a:buSzPct val="100000"/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9BDED2"/>
              </a:buClr>
              <a:buSzPct val="100000"/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9BDED2"/>
              </a:buClr>
              <a:buSzPct val="100000"/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9BDED2"/>
              </a:buClr>
              <a:buSzPct val="100000"/>
              <a:buFont typeface="Oswald"/>
              <a:buNone/>
              <a:defRPr sz="2400">
                <a:solidFill>
                  <a:srgbClr val="9BDED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827250" y="1600200"/>
            <a:ext cx="7489500" cy="49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FFFF"/>
              </a:buClr>
              <a:buSzPct val="100000"/>
              <a:buFont typeface="Open Sans"/>
              <a:buChar char="◇"/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ct val="100000"/>
              <a:buFont typeface="Open Sans"/>
              <a:buChar char="○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Open Sans"/>
              <a:buChar char="■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buChar char="○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buChar char="■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buChar char="○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buChar char="■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76200" y="762000"/>
            <a:ext cx="9067800" cy="5407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600" dirty="0" smtClean="0">
                <a:solidFill>
                  <a:srgbClr val="9BDED2"/>
                </a:solidFill>
              </a:rPr>
              <a:t>WHAT’S NEW IN THE ENGLISH DEPARTMENT?</a:t>
            </a:r>
            <a:endParaRPr lang="en" sz="5600" dirty="0">
              <a:solidFill>
                <a:srgbClr val="9BDED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61722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gency FB" panose="020B0503020202020204" pitchFamily="34" charset="0"/>
              </a:rPr>
              <a:t>Mepham High School PTSA – November 27,2017 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A6DE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4109400" cy="93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39A6DE"/>
                </a:solidFill>
              </a:rPr>
              <a:t>ALL ENGLISH ELECTIVE OPTIONS FOR 2018-2019</a:t>
            </a:r>
            <a:endParaRPr lang="en" dirty="0">
              <a:solidFill>
                <a:srgbClr val="39A6DE"/>
              </a:solidFill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4294967295"/>
          </p:nvPr>
        </p:nvSpPr>
        <p:spPr>
          <a:xfrm>
            <a:off x="304799" y="1295400"/>
            <a:ext cx="4138625" cy="468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" sz="2200" dirty="0" smtClean="0"/>
              <a:t>COLLEGE MEDIA</a:t>
            </a:r>
          </a:p>
          <a:p>
            <a:pPr marL="342900" indent="-342900">
              <a:spcBef>
                <a:spcPts val="0"/>
              </a:spcBef>
            </a:pPr>
            <a:r>
              <a:rPr lang="en" sz="2200" dirty="0" smtClean="0"/>
              <a:t>COLLEGE PUBLIC SPEAKING</a:t>
            </a:r>
          </a:p>
          <a:p>
            <a:pPr marL="342900" indent="-342900">
              <a:spcBef>
                <a:spcPts val="0"/>
              </a:spcBef>
            </a:pPr>
            <a:r>
              <a:rPr lang="en" sz="2200" dirty="0" smtClean="0"/>
              <a:t>CREATIVE WRITING I: FICTION</a:t>
            </a:r>
          </a:p>
          <a:p>
            <a:pPr marL="342900" indent="-342900">
              <a:spcBef>
                <a:spcPts val="0"/>
              </a:spcBef>
            </a:pPr>
            <a:r>
              <a:rPr lang="en" sz="2200" dirty="0" smtClean="0"/>
              <a:t>CREATIVE WRITING II: NONFICTION</a:t>
            </a:r>
          </a:p>
          <a:p>
            <a:pPr marL="342900" indent="-342900">
              <a:spcBef>
                <a:spcPts val="0"/>
              </a:spcBef>
            </a:pPr>
            <a:r>
              <a:rPr lang="en" sz="2200" dirty="0" smtClean="0"/>
              <a:t>JOURNALISM</a:t>
            </a:r>
          </a:p>
          <a:p>
            <a:pPr marL="342900" indent="-342900">
              <a:spcBef>
                <a:spcPts val="0"/>
              </a:spcBef>
            </a:pPr>
            <a:r>
              <a:rPr lang="en" sz="2200" dirty="0" smtClean="0"/>
              <a:t>PATHWAYS</a:t>
            </a:r>
          </a:p>
          <a:p>
            <a:pPr marL="342900" indent="-342900">
              <a:spcBef>
                <a:spcPts val="0"/>
              </a:spcBef>
            </a:pPr>
            <a:r>
              <a:rPr lang="en" sz="2200" dirty="0" smtClean="0"/>
              <a:t>SAT/ACT STRATEGIES</a:t>
            </a:r>
          </a:p>
          <a:p>
            <a:pPr marL="342900" indent="-342900">
              <a:spcBef>
                <a:spcPts val="0"/>
              </a:spcBef>
            </a:pPr>
            <a:r>
              <a:rPr lang="en" sz="2200" dirty="0" smtClean="0"/>
              <a:t>SOCIAL MEDIA &amp; BLOGGING</a:t>
            </a:r>
          </a:p>
          <a:p>
            <a:pPr marL="342900" indent="-342900">
              <a:spcBef>
                <a:spcPts val="0"/>
              </a:spcBef>
            </a:pPr>
            <a:r>
              <a:rPr lang="en" sz="2200" dirty="0"/>
              <a:t> STRANGER FICTION</a:t>
            </a:r>
          </a:p>
          <a:p>
            <a:pPr marL="342900" indent="-342900">
              <a:spcBef>
                <a:spcPts val="0"/>
              </a:spcBef>
            </a:pPr>
            <a:r>
              <a:rPr lang="en" sz="2200" dirty="0" smtClean="0"/>
              <a:t>VOICES OF THE PAST</a:t>
            </a:r>
            <a:endParaRPr lang="en" sz="2200" dirty="0"/>
          </a:p>
        </p:txBody>
      </p:sp>
      <p:pic>
        <p:nvPicPr>
          <p:cNvPr id="105" name="Shape 105" descr="_0002_IMG_5803.jpg"/>
          <p:cNvPicPr preferRelativeResize="0"/>
          <p:nvPr/>
        </p:nvPicPr>
        <p:blipFill rotWithShape="1">
          <a:blip r:embed="rId3">
            <a:alphaModFix/>
          </a:blip>
          <a:srcRect l="24294" r="24299"/>
          <a:stretch/>
        </p:blipFill>
        <p:spPr>
          <a:xfrm>
            <a:off x="4443425" y="0"/>
            <a:ext cx="47005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2F6B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 idx="4294967295"/>
          </p:nvPr>
        </p:nvSpPr>
        <p:spPr>
          <a:xfrm>
            <a:off x="969000" y="3330325"/>
            <a:ext cx="7206000" cy="154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 dirty="0" smtClean="0">
                <a:solidFill>
                  <a:srgbClr val="DB2F6B"/>
                </a:solidFill>
              </a:rPr>
              <a:t>NEW </a:t>
            </a:r>
            <a:br>
              <a:rPr lang="en" sz="9600" dirty="0" smtClean="0">
                <a:solidFill>
                  <a:srgbClr val="DB2F6B"/>
                </a:solidFill>
              </a:rPr>
            </a:br>
            <a:r>
              <a:rPr lang="en" sz="9600" dirty="0" smtClean="0">
                <a:solidFill>
                  <a:srgbClr val="DB2F6B"/>
                </a:solidFill>
              </a:rPr>
              <a:t>ELECTIVES</a:t>
            </a:r>
            <a:endParaRPr lang="en" sz="9600" dirty="0">
              <a:solidFill>
                <a:srgbClr val="DB2F6B"/>
              </a:solidFill>
            </a:endParaRPr>
          </a:p>
        </p:txBody>
      </p:sp>
      <p:grpSp>
        <p:nvGrpSpPr>
          <p:cNvPr id="78" name="Shape 78"/>
          <p:cNvGrpSpPr/>
          <p:nvPr/>
        </p:nvGrpSpPr>
        <p:grpSpPr>
          <a:xfrm>
            <a:off x="1057735" y="1296480"/>
            <a:ext cx="2066436" cy="2201734"/>
            <a:chOff x="5970800" y="1619250"/>
            <a:chExt cx="428650" cy="456725"/>
          </a:xfrm>
        </p:grpSpPr>
        <p:sp>
          <p:nvSpPr>
            <p:cNvPr id="79" name="Shape 7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" y="0"/>
            <a:ext cx="9126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50" y="190500"/>
            <a:ext cx="7639050" cy="245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86600" y="3048000"/>
            <a:ext cx="838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WELCOME </a:t>
            </a:r>
            <a:r>
              <a:rPr lang="en-US" sz="1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TO </a:t>
            </a:r>
            <a:r>
              <a:rPr lang="en-US" sz="9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BELLMORE</a:t>
            </a:r>
            <a:endParaRPr lang="en-US" sz="9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0675" y="2715474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HEROES AND MONSTERS OF THE PAST, PRESENT AND FUTURE </a:t>
            </a:r>
            <a:endParaRPr lang="en-US" sz="16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SOCIAL MEDIA AND BLOG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36" y="2971800"/>
            <a:ext cx="596976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533400"/>
            <a:ext cx="5486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SOCIAL MEDIA</a:t>
            </a:r>
          </a:p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&amp; BLOGGING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743200"/>
            <a:ext cx="29456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Safe and supportive exploration of how students can leverage social media for future success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quote about the fu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8"/>
          <a:stretch/>
        </p:blipFill>
        <p:spPr bwMode="auto">
          <a:xfrm>
            <a:off x="609600" y="762000"/>
            <a:ext cx="4431854" cy="441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4864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PATHWAYS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</a:p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Finding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and Filling Your Life with Your Passion </a:t>
            </a:r>
          </a:p>
        </p:txBody>
      </p:sp>
    </p:spTree>
    <p:extLst>
      <p:ext uri="{BB962C8B-B14F-4D97-AF65-F5344CB8AC3E}">
        <p14:creationId xmlns:p14="http://schemas.microsoft.com/office/powerpoint/2010/main" val="26705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3962400" y="1981200"/>
            <a:ext cx="4946886" cy="4009264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>
              <a:alpha val="2692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533400" y="381000"/>
            <a:ext cx="7848600" cy="1828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FFFFF">
                    <a:alpha val="26920"/>
                  </a:srgbClr>
                </a:solidFill>
                <a:latin typeface="Oswald"/>
              </a:rPr>
              <a:t>For More Information:</a:t>
            </a:r>
            <a:endParaRPr b="0" i="0" dirty="0">
              <a:ln>
                <a:noFill/>
              </a:ln>
              <a:solidFill>
                <a:srgbClr val="FFFFFF">
                  <a:alpha val="26920"/>
                </a:srgbClr>
              </a:solidFill>
              <a:latin typeface="Oswald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body" idx="4294967295"/>
          </p:nvPr>
        </p:nvSpPr>
        <p:spPr>
          <a:xfrm>
            <a:off x="457200" y="4038600"/>
            <a:ext cx="3505200" cy="1335575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/>
              <a:t>Visit the Mepham HS English Department website for more information about all of the English elective offerings:</a:t>
            </a:r>
            <a:endParaRPr lang="en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5867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ephamenglish.weebly.com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455" y="2209800"/>
            <a:ext cx="4540776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A6DE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784450" y="756050"/>
            <a:ext cx="7563423" cy="21346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>
                    <a:alpha val="26920"/>
                  </a:srgbClr>
                </a:solidFill>
                <a:latin typeface="Oswald"/>
              </a:rPr>
              <a:t>THANKS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subTitle" idx="4294967295"/>
          </p:nvPr>
        </p:nvSpPr>
        <p:spPr>
          <a:xfrm>
            <a:off x="693906" y="3075025"/>
            <a:ext cx="6593700" cy="104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dirty="0" smtClean="0">
                <a:solidFill>
                  <a:srgbClr val="39A6DE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ANY </a:t>
            </a:r>
            <a:r>
              <a:rPr lang="en" sz="4800" dirty="0">
                <a:solidFill>
                  <a:srgbClr val="39A6DE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QUESTIONS?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4294967295"/>
          </p:nvPr>
        </p:nvSpPr>
        <p:spPr>
          <a:xfrm>
            <a:off x="685800" y="4935175"/>
            <a:ext cx="7611600" cy="140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/>
              <a:t>516-992-1553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 smtClean="0"/>
              <a:t>mdonnelly@bmchsd.org</a:t>
            </a:r>
            <a:endParaRPr lang="e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784449" y="792800"/>
            <a:ext cx="7512926" cy="29361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>
                    <a:alpha val="26920"/>
                  </a:srgbClr>
                </a:solidFill>
                <a:latin typeface="Oswald"/>
              </a:rPr>
              <a:t>HELLO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subTitle" idx="4294967295"/>
          </p:nvPr>
        </p:nvSpPr>
        <p:spPr>
          <a:xfrm>
            <a:off x="693905" y="3913225"/>
            <a:ext cx="7603469" cy="104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dirty="0" smtClean="0">
                <a:solidFill>
                  <a:srgbClr val="DB2F6B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I </a:t>
            </a:r>
            <a:r>
              <a:rPr lang="en" sz="4800" dirty="0">
                <a:solidFill>
                  <a:srgbClr val="DB2F6B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AM </a:t>
            </a:r>
            <a:r>
              <a:rPr lang="en" sz="4800" dirty="0" smtClean="0">
                <a:solidFill>
                  <a:srgbClr val="DB2F6B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MARY DONNELLY</a:t>
            </a:r>
            <a:endParaRPr lang="en" sz="4800" dirty="0">
              <a:solidFill>
                <a:srgbClr val="DB2F6B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body" idx="4294967295"/>
          </p:nvPr>
        </p:nvSpPr>
        <p:spPr>
          <a:xfrm>
            <a:off x="685800" y="4935175"/>
            <a:ext cx="7611600" cy="140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 smtClean="0"/>
              <a:t>District English Chairperson </a:t>
            </a:r>
            <a:r>
              <a:rPr lang="en" sz="1800" dirty="0" smtClean="0"/>
              <a:t>since September 2015</a:t>
            </a:r>
            <a:endParaRPr lang="en" sz="2400" dirty="0" smtClean="0"/>
          </a:p>
          <a:p>
            <a:pPr lvl="0" rtl="0">
              <a:spcBef>
                <a:spcPts val="0"/>
              </a:spcBef>
              <a:buNone/>
            </a:pPr>
            <a:r>
              <a:rPr lang="en" sz="2400" dirty="0" smtClean="0"/>
              <a:t>Grand Avenue Middle School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 smtClean="0"/>
              <a:t>Mepham High School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4E9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7019075" y="851175"/>
            <a:ext cx="1286350" cy="51394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FFFF">
                    <a:alpha val="26920"/>
                  </a:srgbClr>
                </a:solidFill>
                <a:latin typeface="Oswald"/>
              </a:rPr>
              <a:t>1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838200" y="3482725"/>
            <a:ext cx="43329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ADVANCED PLACEMENT OFFERINGS</a:t>
            </a:r>
            <a:endParaRPr lang="en" dirty="0"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838200" y="5082150"/>
            <a:ext cx="4332900" cy="104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Opportunities for Juniors and Seniors 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533400"/>
            <a:ext cx="3113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AP English Language &amp; Composition</a:t>
            </a:r>
            <a:endParaRPr lang="en-US" sz="32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533400"/>
            <a:ext cx="34798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latin typeface="Arial Black" panose="020B0A04020102020204" pitchFamily="34" charset="0"/>
              </a:rPr>
              <a:t>AP English </a:t>
            </a:r>
            <a:r>
              <a:rPr lang="en-US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Literature </a:t>
            </a:r>
            <a:r>
              <a:rPr lang="en-US" sz="3200" dirty="0">
                <a:solidFill>
                  <a:srgbClr val="FFC000"/>
                </a:solidFill>
                <a:latin typeface="Arial Black" panose="020B0A04020102020204" pitchFamily="34" charset="0"/>
              </a:rPr>
              <a:t>&amp; Composition</a:t>
            </a:r>
          </a:p>
        </p:txBody>
      </p:sp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" y="3847736"/>
            <a:ext cx="2405743" cy="301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2285256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Can be taken as a junior or a senior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Suitable for all </a:t>
            </a:r>
            <a:r>
              <a:rPr lang="en-US" sz="2400" dirty="0" smtClean="0">
                <a:solidFill>
                  <a:schemeClr val="bg1"/>
                </a:solidFill>
              </a:rPr>
              <a:t>students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Students read mostly nonfiction</a:t>
            </a:r>
          </a:p>
          <a:p>
            <a:pPr lvl="3"/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791199" y="2285256"/>
            <a:ext cx="325128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Offered to seniors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Best suited for strong, motivated readers &amp; </a:t>
            </a:r>
            <a:r>
              <a:rPr lang="en-US" sz="2400" dirty="0" smtClean="0">
                <a:solidFill>
                  <a:schemeClr val="bg1"/>
                </a:solidFill>
              </a:rPr>
              <a:t>writers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Focus on reading, analyzing &amp; writing about imaginative literature from various periods.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42672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Develops “critical literacy”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Facilitates “informed citizenship”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04800" y="3048000"/>
            <a:ext cx="4128750" cy="323477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>
                <a:solidFill>
                  <a:srgbClr val="7030A0"/>
                </a:solidFill>
                <a:latin typeface="Oswald"/>
                <a:ea typeface="Oswald"/>
                <a:cs typeface="Oswald"/>
                <a:sym typeface="Oswald"/>
              </a:rPr>
              <a:t>Students who challenge themselves with </a:t>
            </a:r>
            <a:r>
              <a:rPr lang="en" sz="3200" b="1" dirty="0" smtClean="0">
                <a:solidFill>
                  <a:srgbClr val="7030A0"/>
                </a:solidFill>
                <a:latin typeface="Oswald"/>
                <a:ea typeface="Oswald"/>
                <a:cs typeface="Oswald"/>
                <a:sym typeface="Oswald"/>
              </a:rPr>
              <a:t>RIGOR</a:t>
            </a:r>
            <a:r>
              <a:rPr lang="en" sz="3200" dirty="0" smtClean="0">
                <a:solidFill>
                  <a:srgbClr val="7030A0"/>
                </a:solidFill>
                <a:latin typeface="Oswald"/>
                <a:ea typeface="Oswald"/>
                <a:cs typeface="Oswald"/>
                <a:sym typeface="Oswald"/>
              </a:rPr>
              <a:t> – AP or credit-bearing courses – stand out in the college admissions process.</a:t>
            </a:r>
            <a:endParaRPr lang="en" sz="3200" dirty="0">
              <a:solidFill>
                <a:srgbClr val="7030A0"/>
              </a:solidFill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648200" y="3089909"/>
            <a:ext cx="4495800" cy="376809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002060"/>
                </a:solidFill>
                <a:latin typeface="Oswald"/>
                <a:sym typeface="Oswald"/>
              </a:rPr>
              <a:t>Students build college skills in the safety of a high school classroom with the guidance of a supportive teacher.</a:t>
            </a:r>
          </a:p>
          <a:p>
            <a:pPr lvl="0" rtl="0">
              <a:spcBef>
                <a:spcPts val="0"/>
              </a:spcBef>
              <a:buNone/>
            </a:pPr>
            <a:endParaRPr lang="en" b="1" dirty="0">
              <a:solidFill>
                <a:srgbClr val="7030A0"/>
              </a:solidFill>
              <a:latin typeface="MV Boli" panose="02000500030200090000" pitchFamily="2" charset="0"/>
              <a:cs typeface="MV Boli" panose="02000500030200090000" pitchFamily="2" charset="0"/>
              <a:sym typeface="Oswald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  <a:sym typeface="Oswald"/>
              </a:rPr>
              <a:t>EARN COLLEGE CREDIT &amp; SKIP INTRODUCTORY COURSES </a:t>
            </a:r>
            <a:endParaRPr lang="en" b="1" dirty="0">
              <a:solidFill>
                <a:srgbClr val="7030A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026" name="Picture 2" descr="https://lh4.googleusercontent.com/X7RujJl1j8PvXjn60P3hyqfzeiFA_SAMbWpSf-hes_fqk-O5zD5Xqnxnf_aWftFFwRPCWYAMmD_GqXhcbcZnmJ8HiqCvaGp19prB0kqIwqX3DuGP5weoEtahIjYO142cJ8F4J0K79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381750" cy="255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568333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1" y="3733800"/>
            <a:ext cx="856833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NOTHING TO FEAR:</a:t>
            </a:r>
            <a:r>
              <a:rPr lang="en-US" sz="3200" i="1" dirty="0"/>
              <a:t> Many colleges grant credit- and placement as well- based on a 3 or better on an AP Exam. The cost of the exam is minimal compared to the cost of 3 college credits.</a:t>
            </a:r>
            <a:endParaRPr lang="en-US" sz="32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1" y="3733800"/>
            <a:ext cx="856833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NOTHING TO FEAR:</a:t>
            </a:r>
            <a:r>
              <a:rPr lang="en-US" sz="3200" i="1" dirty="0"/>
              <a:t> </a:t>
            </a:r>
            <a:r>
              <a:rPr lang="en-US" sz="3200" i="1" dirty="0" smtClean="0"/>
              <a:t>The decision to take an AP course shows admissions officers that your child is willing to take on the academic challenge of college-level coursework and expectations.</a:t>
            </a:r>
            <a:endParaRPr lang="en-US" sz="32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82599"/>
            <a:ext cx="8341237" cy="2964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07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1" y="3505200"/>
            <a:ext cx="85683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NOTHING TO FEAR:</a:t>
            </a:r>
            <a:r>
              <a:rPr lang="en-US" sz="3200" i="1" dirty="0"/>
              <a:t> </a:t>
            </a:r>
            <a:r>
              <a:rPr lang="en-US" sz="3200" i="1" dirty="0" smtClean="0"/>
              <a:t>Children do not have to be traditional “honors track” kids to benefit from a college-level course. Seniors taking E4 AP Language have the additional benefit of preparedness from the Common Core English Regents exam.</a:t>
            </a:r>
            <a:endParaRPr lang="en-US" sz="32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2" y="685800"/>
            <a:ext cx="8587871" cy="249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28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4E9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7019074" y="851175"/>
            <a:ext cx="1591525" cy="51394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solidFill>
                  <a:srgbClr val="FFFFFF">
                    <a:alpha val="26920"/>
                  </a:srgbClr>
                </a:solidFill>
                <a:latin typeface="Oswald"/>
              </a:rPr>
              <a:t>2</a:t>
            </a:r>
            <a:endParaRPr b="0" i="0" dirty="0">
              <a:ln>
                <a:noFill/>
              </a:ln>
              <a:solidFill>
                <a:srgbClr val="FFFFFF">
                  <a:alpha val="26920"/>
                </a:srgbClr>
              </a:solidFill>
              <a:latin typeface="Oswald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838200" y="3482725"/>
            <a:ext cx="43329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ELECTIVE OFFERINGS</a:t>
            </a:r>
            <a:endParaRPr lang="en" dirty="0"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838200" y="5082150"/>
            <a:ext cx="5562600" cy="104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Awesome learning experiences built for college &amp; beyond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725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er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383</Words>
  <Application>Microsoft Office PowerPoint</Application>
  <PresentationFormat>On-screen Show (4:3)</PresentationFormat>
  <Paragraphs>59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Black</vt:lpstr>
      <vt:lpstr>Open Sans</vt:lpstr>
      <vt:lpstr>MV Boli</vt:lpstr>
      <vt:lpstr>Oswald</vt:lpstr>
      <vt:lpstr>Aharoni</vt:lpstr>
      <vt:lpstr>Courier New</vt:lpstr>
      <vt:lpstr>Bernard MT Condensed</vt:lpstr>
      <vt:lpstr>Bradley Hand ITC</vt:lpstr>
      <vt:lpstr>Agency FB</vt:lpstr>
      <vt:lpstr>Oberon template</vt:lpstr>
      <vt:lpstr>WHAT’S NEW IN THE ENGLISH DEPARTMENT?</vt:lpstr>
      <vt:lpstr>PowerPoint Presentation</vt:lpstr>
      <vt:lpstr>ADVANCED PLACEMENT OFFERINGS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ELECTIVE OFFERINGS</vt:lpstr>
      <vt:lpstr>ALL ENGLISH ELECTIVE OPTIONS FOR 2018-2019</vt:lpstr>
      <vt:lpstr>NEW  ELECTIVES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THE ENGLISH DEPARTMENT?</dc:title>
  <dc:creator>Mary Donnelly</dc:creator>
  <cp:lastModifiedBy>Mary Donnelly</cp:lastModifiedBy>
  <cp:revision>13</cp:revision>
  <dcterms:modified xsi:type="dcterms:W3CDTF">2017-11-27T16:05:06Z</dcterms:modified>
</cp:coreProperties>
</file>